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4" r:id="rId5"/>
    <p:sldId id="259" r:id="rId6"/>
    <p:sldId id="261" r:id="rId7"/>
    <p:sldId id="257" r:id="rId8"/>
    <p:sldId id="263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5C0EE-5381-4EF2-A7BD-1AEFF93358B8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2E55D27-E541-4A89-8F62-A1DC5EA50B57}">
      <dgm:prSet/>
      <dgm:spPr/>
      <dgm:t>
        <a:bodyPr/>
        <a:lstStyle/>
        <a:p>
          <a:r>
            <a:rPr lang="en-US"/>
            <a:t>Feb 22: Candidate Filings Due</a:t>
          </a:r>
        </a:p>
      </dgm:t>
    </dgm:pt>
    <dgm:pt modelId="{44F61CFB-C585-4851-AE84-A677F742D2F4}" type="parTrans" cxnId="{5628A6CB-431C-4CD7-8194-C09294E8A8F3}">
      <dgm:prSet/>
      <dgm:spPr/>
      <dgm:t>
        <a:bodyPr/>
        <a:lstStyle/>
        <a:p>
          <a:endParaRPr lang="en-US"/>
        </a:p>
      </dgm:t>
    </dgm:pt>
    <dgm:pt modelId="{F64AC26F-3FBB-4329-9A9D-E26C6694B0C9}" type="sibTrans" cxnId="{5628A6CB-431C-4CD7-8194-C09294E8A8F3}">
      <dgm:prSet/>
      <dgm:spPr/>
      <dgm:t>
        <a:bodyPr/>
        <a:lstStyle/>
        <a:p>
          <a:endParaRPr lang="en-US"/>
        </a:p>
      </dgm:t>
    </dgm:pt>
    <dgm:pt modelId="{8EF5B141-124A-4CBA-898A-09F9DE1D02B2}">
      <dgm:prSet/>
      <dgm:spPr/>
      <dgm:t>
        <a:bodyPr/>
        <a:lstStyle/>
        <a:p>
          <a:r>
            <a:rPr lang="en-US" dirty="0"/>
            <a:t>Elections:</a:t>
          </a:r>
        </a:p>
      </dgm:t>
    </dgm:pt>
    <dgm:pt modelId="{3A085BEB-6186-4654-B3B4-FFF07E883834}" type="parTrans" cxnId="{FB7CAA4F-D625-4F30-AE4C-2CBFC69777B9}">
      <dgm:prSet/>
      <dgm:spPr/>
      <dgm:t>
        <a:bodyPr/>
        <a:lstStyle/>
        <a:p>
          <a:endParaRPr lang="en-US"/>
        </a:p>
      </dgm:t>
    </dgm:pt>
    <dgm:pt modelId="{7FBBBFD5-AC2A-4B7E-A97B-B6209D316B4E}" type="sibTrans" cxnId="{FB7CAA4F-D625-4F30-AE4C-2CBFC69777B9}">
      <dgm:prSet/>
      <dgm:spPr/>
      <dgm:t>
        <a:bodyPr/>
        <a:lstStyle/>
        <a:p>
          <a:endParaRPr lang="en-US"/>
        </a:p>
      </dgm:t>
    </dgm:pt>
    <dgm:pt modelId="{8A6F4A62-4E7C-4A23-9542-AD7DDACF9C81}">
      <dgm:prSet/>
      <dgm:spPr/>
      <dgm:t>
        <a:bodyPr/>
        <a:lstStyle/>
        <a:p>
          <a:r>
            <a:rPr lang="en-US" dirty="0"/>
            <a:t>Early Voting will run from Thursday, June 16 through Thursday, June 23, 2022 from 7 am to 8 pm.</a:t>
          </a:r>
        </a:p>
      </dgm:t>
    </dgm:pt>
    <dgm:pt modelId="{AA570A7F-A995-491D-9483-98B341984ABC}" type="parTrans" cxnId="{CF5B0886-2BB7-41EB-8819-DD2B349AD682}">
      <dgm:prSet/>
      <dgm:spPr/>
      <dgm:t>
        <a:bodyPr/>
        <a:lstStyle/>
        <a:p>
          <a:endParaRPr lang="en-US"/>
        </a:p>
      </dgm:t>
    </dgm:pt>
    <dgm:pt modelId="{600E66D2-A9D4-42BC-BF24-DE74FBA889BF}" type="sibTrans" cxnId="{CF5B0886-2BB7-41EB-8819-DD2B349AD682}">
      <dgm:prSet/>
      <dgm:spPr/>
      <dgm:t>
        <a:bodyPr/>
        <a:lstStyle/>
        <a:p>
          <a:endParaRPr lang="en-US"/>
        </a:p>
      </dgm:t>
    </dgm:pt>
    <dgm:pt modelId="{3B351BEF-C8EC-481E-9679-1D5595C78BD1}">
      <dgm:prSet/>
      <dgm:spPr/>
      <dgm:t>
        <a:bodyPr/>
        <a:lstStyle/>
        <a:p>
          <a:r>
            <a:rPr lang="en-US" dirty="0"/>
            <a:t>Primary Election Day is Tuesday, June 28, 2022 from 7 am to 8 pm</a:t>
          </a:r>
        </a:p>
      </dgm:t>
    </dgm:pt>
    <dgm:pt modelId="{004F80F9-BA1F-45D9-984B-CFAD3E2ED034}" type="parTrans" cxnId="{E3BA3A71-11E0-47AC-859F-6C20218F3260}">
      <dgm:prSet/>
      <dgm:spPr/>
      <dgm:t>
        <a:bodyPr/>
        <a:lstStyle/>
        <a:p>
          <a:endParaRPr lang="en-US"/>
        </a:p>
      </dgm:t>
    </dgm:pt>
    <dgm:pt modelId="{9B6F8C35-5AA2-4F1C-BE0E-2A85997D383A}" type="sibTrans" cxnId="{E3BA3A71-11E0-47AC-859F-6C20218F3260}">
      <dgm:prSet/>
      <dgm:spPr/>
      <dgm:t>
        <a:bodyPr/>
        <a:lstStyle/>
        <a:p>
          <a:endParaRPr lang="en-US"/>
        </a:p>
      </dgm:t>
    </dgm:pt>
    <dgm:pt modelId="{AB457A68-C97A-4463-957D-734ACD7D9BAD}">
      <dgm:prSet/>
      <dgm:spPr/>
      <dgm:t>
        <a:bodyPr/>
        <a:lstStyle/>
        <a:p>
          <a:pPr>
            <a:buNone/>
          </a:pPr>
          <a:r>
            <a:rPr lang="en-US" b="1" dirty="0"/>
            <a:t>GENERAL ELECTION:</a:t>
          </a:r>
        </a:p>
      </dgm:t>
    </dgm:pt>
    <dgm:pt modelId="{0097F53B-EE1B-4FA0-BD8D-DB580666D85E}" type="parTrans" cxnId="{405ABA74-82D0-43B4-B5ED-E6492388386C}">
      <dgm:prSet/>
      <dgm:spPr/>
      <dgm:t>
        <a:bodyPr/>
        <a:lstStyle/>
        <a:p>
          <a:endParaRPr lang="en-US"/>
        </a:p>
      </dgm:t>
    </dgm:pt>
    <dgm:pt modelId="{DE5B9A1B-CA8B-4065-8249-BCFA3C3937F3}" type="sibTrans" cxnId="{405ABA74-82D0-43B4-B5ED-E6492388386C}">
      <dgm:prSet/>
      <dgm:spPr/>
      <dgm:t>
        <a:bodyPr/>
        <a:lstStyle/>
        <a:p>
          <a:endParaRPr lang="en-US"/>
        </a:p>
      </dgm:t>
    </dgm:pt>
    <dgm:pt modelId="{77108ED6-03D9-4263-889D-472C04C0DFC0}">
      <dgm:prSet/>
      <dgm:spPr/>
      <dgm:t>
        <a:bodyPr/>
        <a:lstStyle/>
        <a:p>
          <a:r>
            <a:rPr lang="en-US" dirty="0"/>
            <a:t>Early Voting will run from Thursday, October 27 through Thursday, November 3, 2022 from 7 am to 8 pm</a:t>
          </a:r>
        </a:p>
      </dgm:t>
    </dgm:pt>
    <dgm:pt modelId="{4B138B92-F04D-4A25-9E64-0897F514E9A2}" type="parTrans" cxnId="{4B4B4C3F-C21F-43B7-BC07-88BDB509C591}">
      <dgm:prSet/>
      <dgm:spPr/>
      <dgm:t>
        <a:bodyPr/>
        <a:lstStyle/>
        <a:p>
          <a:endParaRPr lang="en-US"/>
        </a:p>
      </dgm:t>
    </dgm:pt>
    <dgm:pt modelId="{7001D515-69CF-495D-8D8B-00A8C3480796}" type="sibTrans" cxnId="{4B4B4C3F-C21F-43B7-BC07-88BDB509C591}">
      <dgm:prSet/>
      <dgm:spPr/>
      <dgm:t>
        <a:bodyPr/>
        <a:lstStyle/>
        <a:p>
          <a:endParaRPr lang="en-US"/>
        </a:p>
      </dgm:t>
    </dgm:pt>
    <dgm:pt modelId="{F164654C-962F-4B0E-A6B5-B587603642B2}">
      <dgm:prSet/>
      <dgm:spPr/>
      <dgm:t>
        <a:bodyPr/>
        <a:lstStyle/>
        <a:p>
          <a:r>
            <a:rPr lang="en-US" dirty="0"/>
            <a:t>Election Day is Tuesday, November 8, 2022 from 7 am to 8 pm.</a:t>
          </a:r>
        </a:p>
      </dgm:t>
    </dgm:pt>
    <dgm:pt modelId="{9CDE860C-F9BE-491A-9723-C7D210F31311}" type="parTrans" cxnId="{EF8B2B40-760D-4886-9767-E40AE9814757}">
      <dgm:prSet/>
      <dgm:spPr/>
      <dgm:t>
        <a:bodyPr/>
        <a:lstStyle/>
        <a:p>
          <a:endParaRPr lang="en-US"/>
        </a:p>
      </dgm:t>
    </dgm:pt>
    <dgm:pt modelId="{E52E43C0-A3C0-489E-840D-E8D84A3DB395}" type="sibTrans" cxnId="{EF8B2B40-760D-4886-9767-E40AE9814757}">
      <dgm:prSet/>
      <dgm:spPr/>
      <dgm:t>
        <a:bodyPr/>
        <a:lstStyle/>
        <a:p>
          <a:endParaRPr lang="en-US"/>
        </a:p>
      </dgm:t>
    </dgm:pt>
    <dgm:pt modelId="{FBA3A193-2CBF-4F90-9BA3-B940069DDD4E}">
      <dgm:prSet/>
      <dgm:spPr/>
      <dgm:t>
        <a:bodyPr/>
        <a:lstStyle/>
        <a:p>
          <a:pPr>
            <a:buNone/>
          </a:pPr>
          <a:endParaRPr lang="en-US" dirty="0"/>
        </a:p>
      </dgm:t>
    </dgm:pt>
    <dgm:pt modelId="{1F761F11-DC66-4125-A537-2FED9EA9E09C}" type="parTrans" cxnId="{20D88F1C-3AC0-4C64-9842-A0441D08ADB3}">
      <dgm:prSet/>
      <dgm:spPr/>
      <dgm:t>
        <a:bodyPr/>
        <a:lstStyle/>
        <a:p>
          <a:endParaRPr lang="en-US"/>
        </a:p>
      </dgm:t>
    </dgm:pt>
    <dgm:pt modelId="{21BD7A04-0AD5-4B1A-A52E-09F09712B6CA}" type="sibTrans" cxnId="{20D88F1C-3AC0-4C64-9842-A0441D08ADB3}">
      <dgm:prSet/>
      <dgm:spPr/>
      <dgm:t>
        <a:bodyPr/>
        <a:lstStyle/>
        <a:p>
          <a:endParaRPr lang="en-US"/>
        </a:p>
      </dgm:t>
    </dgm:pt>
    <dgm:pt modelId="{DE77539B-99AB-4D9B-8229-A3E6876E9577}">
      <dgm:prSet/>
      <dgm:spPr/>
      <dgm:t>
        <a:bodyPr/>
        <a:lstStyle/>
        <a:p>
          <a:pPr>
            <a:buNone/>
          </a:pPr>
          <a:r>
            <a:rPr lang="en-US" b="1" dirty="0"/>
            <a:t>PRIMARIES:</a:t>
          </a:r>
        </a:p>
      </dgm:t>
    </dgm:pt>
    <dgm:pt modelId="{73DFCA57-A75A-4961-B51A-D6E9884C1188}" type="parTrans" cxnId="{C917E660-1007-4B74-B38C-9DC5289C3FE3}">
      <dgm:prSet/>
      <dgm:spPr/>
      <dgm:t>
        <a:bodyPr/>
        <a:lstStyle/>
        <a:p>
          <a:endParaRPr lang="en-US"/>
        </a:p>
      </dgm:t>
    </dgm:pt>
    <dgm:pt modelId="{32B34BB6-FA95-4996-8D93-20916A2D50E7}" type="sibTrans" cxnId="{C917E660-1007-4B74-B38C-9DC5289C3FE3}">
      <dgm:prSet/>
      <dgm:spPr/>
      <dgm:t>
        <a:bodyPr/>
        <a:lstStyle/>
        <a:p>
          <a:endParaRPr lang="en-US"/>
        </a:p>
      </dgm:t>
    </dgm:pt>
    <dgm:pt modelId="{65821CCD-21D5-4EF9-A9D3-903EFCF9089E}">
      <dgm:prSet/>
      <dgm:spPr/>
      <dgm:t>
        <a:bodyPr/>
        <a:lstStyle/>
        <a:p>
          <a:r>
            <a:rPr lang="en-US" dirty="0"/>
            <a:t>Candidate filing </a:t>
          </a:r>
          <a:r>
            <a:rPr lang="en-US" b="1" dirty="0"/>
            <a:t>by appointment only</a:t>
          </a:r>
          <a:r>
            <a:rPr lang="en-US" dirty="0"/>
            <a:t>. </a:t>
          </a:r>
          <a:br>
            <a:rPr lang="en-US" dirty="0"/>
          </a:br>
          <a:r>
            <a:rPr lang="en-US" b="1" dirty="0"/>
            <a:t>All paperwork must be filled out completely prior to your appointment or you will need to reschedule.</a:t>
          </a:r>
          <a:endParaRPr lang="en-US" dirty="0"/>
        </a:p>
      </dgm:t>
    </dgm:pt>
    <dgm:pt modelId="{3E2BF38E-450B-4C37-B71E-D6AB3EEEBF37}" type="parTrans" cxnId="{D9CCE905-47CE-4605-9A33-079DCC99FE27}">
      <dgm:prSet/>
      <dgm:spPr/>
      <dgm:t>
        <a:bodyPr/>
        <a:lstStyle/>
        <a:p>
          <a:endParaRPr lang="en-US"/>
        </a:p>
      </dgm:t>
    </dgm:pt>
    <dgm:pt modelId="{664A1A90-5B97-41CA-83EF-5CA6F4CC7741}" type="sibTrans" cxnId="{D9CCE905-47CE-4605-9A33-079DCC99FE27}">
      <dgm:prSet/>
      <dgm:spPr/>
      <dgm:t>
        <a:bodyPr/>
        <a:lstStyle/>
        <a:p>
          <a:endParaRPr lang="en-US"/>
        </a:p>
      </dgm:t>
    </dgm:pt>
    <dgm:pt modelId="{845C66CA-47A6-447B-A946-1C650D45D55F}">
      <dgm:prSet/>
      <dgm:spPr/>
      <dgm:t>
        <a:bodyPr/>
        <a:lstStyle/>
        <a:p>
          <a:r>
            <a:rPr lang="en-US" dirty="0"/>
            <a:t>Contact any of our candidate filing coordinators to schedule your appointment or call 410-638-3565</a:t>
          </a:r>
        </a:p>
      </dgm:t>
    </dgm:pt>
    <dgm:pt modelId="{AD1B6E9F-D363-4A3A-B89C-26EB9D9E28D0}" type="parTrans" cxnId="{0FB6FD2E-CAC0-4162-82BE-665B7B2D6CFB}">
      <dgm:prSet/>
      <dgm:spPr/>
      <dgm:t>
        <a:bodyPr/>
        <a:lstStyle/>
        <a:p>
          <a:endParaRPr lang="en-US"/>
        </a:p>
      </dgm:t>
    </dgm:pt>
    <dgm:pt modelId="{9741DC53-CF7F-41FB-A7FA-3623D1FCAF07}" type="sibTrans" cxnId="{0FB6FD2E-CAC0-4162-82BE-665B7B2D6CFB}">
      <dgm:prSet/>
      <dgm:spPr/>
      <dgm:t>
        <a:bodyPr/>
        <a:lstStyle/>
        <a:p>
          <a:endParaRPr lang="en-US"/>
        </a:p>
      </dgm:t>
    </dgm:pt>
    <dgm:pt modelId="{084DF617-D9AE-4088-9872-8B7AC8C0DFE2}">
      <dgm:prSet/>
      <dgm:spPr/>
      <dgm:t>
        <a:bodyPr/>
        <a:lstStyle/>
        <a:p>
          <a:r>
            <a:rPr lang="en-US" dirty="0"/>
            <a:t>Stephen </a:t>
          </a:r>
          <a:r>
            <a:rPr lang="en-US" dirty="0" err="1"/>
            <a:t>Feryus</a:t>
          </a:r>
          <a:r>
            <a:rPr lang="en-US" dirty="0"/>
            <a:t> – 410-809-6036</a:t>
          </a:r>
          <a:br>
            <a:rPr lang="en-US" dirty="0"/>
          </a:br>
          <a:r>
            <a:rPr lang="en-US" dirty="0"/>
            <a:t>Sarah Mohan – 410-809-6026</a:t>
          </a:r>
          <a:br>
            <a:rPr lang="en-US" dirty="0"/>
          </a:br>
          <a:r>
            <a:rPr lang="en-US" dirty="0"/>
            <a:t>Stephanie Taylor – 410-809-6003</a:t>
          </a:r>
        </a:p>
      </dgm:t>
    </dgm:pt>
    <dgm:pt modelId="{196EA293-7A5D-4C33-A75B-BEA01054A7A5}" type="parTrans" cxnId="{2A212AE8-42F8-4BF7-A804-45956683E01D}">
      <dgm:prSet/>
      <dgm:spPr/>
      <dgm:t>
        <a:bodyPr/>
        <a:lstStyle/>
        <a:p>
          <a:endParaRPr lang="en-US"/>
        </a:p>
      </dgm:t>
    </dgm:pt>
    <dgm:pt modelId="{05602B18-3597-49BB-BD05-BB5BCF30D9DE}" type="sibTrans" cxnId="{2A212AE8-42F8-4BF7-A804-45956683E01D}">
      <dgm:prSet/>
      <dgm:spPr/>
      <dgm:t>
        <a:bodyPr/>
        <a:lstStyle/>
        <a:p>
          <a:endParaRPr lang="en-US"/>
        </a:p>
      </dgm:t>
    </dgm:pt>
    <dgm:pt modelId="{E63A658A-CBE7-4BB5-A2F0-F42C07F0D541}" type="pres">
      <dgm:prSet presAssocID="{C5E5C0EE-5381-4EF2-A7BD-1AEFF93358B8}" presName="Name0" presStyleCnt="0">
        <dgm:presLayoutVars>
          <dgm:dir/>
          <dgm:animLvl val="lvl"/>
          <dgm:resizeHandles val="exact"/>
        </dgm:presLayoutVars>
      </dgm:prSet>
      <dgm:spPr/>
    </dgm:pt>
    <dgm:pt modelId="{167A89FD-5CE5-44A6-9D06-CD690F4DC2A7}" type="pres">
      <dgm:prSet presAssocID="{92E55D27-E541-4A89-8F62-A1DC5EA50B57}" presName="composite" presStyleCnt="0"/>
      <dgm:spPr/>
    </dgm:pt>
    <dgm:pt modelId="{BCE63C9B-24AE-479C-A983-D37346ABFFC1}" type="pres">
      <dgm:prSet presAssocID="{92E55D27-E541-4A89-8F62-A1DC5EA50B5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5C7CAF3-833C-4517-A07D-A2D56E37EB76}" type="pres">
      <dgm:prSet presAssocID="{92E55D27-E541-4A89-8F62-A1DC5EA50B57}" presName="desTx" presStyleLbl="alignAccFollowNode1" presStyleIdx="0" presStyleCnt="2">
        <dgm:presLayoutVars>
          <dgm:bulletEnabled val="1"/>
        </dgm:presLayoutVars>
      </dgm:prSet>
      <dgm:spPr/>
    </dgm:pt>
    <dgm:pt modelId="{A9FDB160-B84D-4C9D-93CB-5F6E7D782E5F}" type="pres">
      <dgm:prSet presAssocID="{F64AC26F-3FBB-4329-9A9D-E26C6694B0C9}" presName="space" presStyleCnt="0"/>
      <dgm:spPr/>
    </dgm:pt>
    <dgm:pt modelId="{17F9F9C4-A21A-401C-9941-F7493FE33858}" type="pres">
      <dgm:prSet presAssocID="{8EF5B141-124A-4CBA-898A-09F9DE1D02B2}" presName="composite" presStyleCnt="0"/>
      <dgm:spPr/>
    </dgm:pt>
    <dgm:pt modelId="{54AC5BBB-ECFF-4739-A214-72C208E79E0E}" type="pres">
      <dgm:prSet presAssocID="{8EF5B141-124A-4CBA-898A-09F9DE1D02B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718FD96-ACA1-4734-965A-F1C044774508}" type="pres">
      <dgm:prSet presAssocID="{8EF5B141-124A-4CBA-898A-09F9DE1D02B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C9E5F00-241D-41DE-8C1A-206F8C736AD7}" type="presOf" srcId="{AB457A68-C97A-4463-957D-734ACD7D9BAD}" destId="{F718FD96-ACA1-4734-965A-F1C044774508}" srcOrd="0" destOrd="3" presId="urn:microsoft.com/office/officeart/2005/8/layout/hList1"/>
    <dgm:cxn modelId="{D9CCE905-47CE-4605-9A33-079DCC99FE27}" srcId="{92E55D27-E541-4A89-8F62-A1DC5EA50B57}" destId="{65821CCD-21D5-4EF9-A9D3-903EFCF9089E}" srcOrd="1" destOrd="0" parTransId="{3E2BF38E-450B-4C37-B71E-D6AB3EEEBF37}" sibTransId="{664A1A90-5B97-41CA-83EF-5CA6F4CC7741}"/>
    <dgm:cxn modelId="{9A460B08-48FD-4177-9F13-D4D69863DA63}" type="presOf" srcId="{FBA3A193-2CBF-4F90-9BA3-B940069DDD4E}" destId="{D5C7CAF3-833C-4517-A07D-A2D56E37EB76}" srcOrd="0" destOrd="0" presId="urn:microsoft.com/office/officeart/2005/8/layout/hList1"/>
    <dgm:cxn modelId="{20D88F1C-3AC0-4C64-9842-A0441D08ADB3}" srcId="{92E55D27-E541-4A89-8F62-A1DC5EA50B57}" destId="{FBA3A193-2CBF-4F90-9BA3-B940069DDD4E}" srcOrd="0" destOrd="0" parTransId="{1F761F11-DC66-4125-A537-2FED9EA9E09C}" sibTransId="{21BD7A04-0AD5-4B1A-A52E-09F09712B6CA}"/>
    <dgm:cxn modelId="{0FB6FD2E-CAC0-4162-82BE-665B7B2D6CFB}" srcId="{92E55D27-E541-4A89-8F62-A1DC5EA50B57}" destId="{845C66CA-47A6-447B-A946-1C650D45D55F}" srcOrd="2" destOrd="0" parTransId="{AD1B6E9F-D363-4A3A-B89C-26EB9D9E28D0}" sibTransId="{9741DC53-CF7F-41FB-A7FA-3623D1FCAF07}"/>
    <dgm:cxn modelId="{63570A31-50FC-46C0-B8B0-937B21C4BC97}" type="presOf" srcId="{084DF617-D9AE-4088-9872-8B7AC8C0DFE2}" destId="{D5C7CAF3-833C-4517-A07D-A2D56E37EB76}" srcOrd="0" destOrd="3" presId="urn:microsoft.com/office/officeart/2005/8/layout/hList1"/>
    <dgm:cxn modelId="{C46BE334-DDA0-4636-A076-2F320D9F916A}" type="presOf" srcId="{3B351BEF-C8EC-481E-9679-1D5595C78BD1}" destId="{F718FD96-ACA1-4734-965A-F1C044774508}" srcOrd="0" destOrd="2" presId="urn:microsoft.com/office/officeart/2005/8/layout/hList1"/>
    <dgm:cxn modelId="{4B4B4C3F-C21F-43B7-BC07-88BDB509C591}" srcId="{8EF5B141-124A-4CBA-898A-09F9DE1D02B2}" destId="{77108ED6-03D9-4263-889D-472C04C0DFC0}" srcOrd="4" destOrd="0" parTransId="{4B138B92-F04D-4A25-9E64-0897F514E9A2}" sibTransId="{7001D515-69CF-495D-8D8B-00A8C3480796}"/>
    <dgm:cxn modelId="{EF8B2B40-760D-4886-9767-E40AE9814757}" srcId="{8EF5B141-124A-4CBA-898A-09F9DE1D02B2}" destId="{F164654C-962F-4B0E-A6B5-B587603642B2}" srcOrd="5" destOrd="0" parTransId="{9CDE860C-F9BE-491A-9723-C7D210F31311}" sibTransId="{E52E43C0-A3C0-489E-840D-E8D84A3DB395}"/>
    <dgm:cxn modelId="{C917E660-1007-4B74-B38C-9DC5289C3FE3}" srcId="{8EF5B141-124A-4CBA-898A-09F9DE1D02B2}" destId="{DE77539B-99AB-4D9B-8229-A3E6876E9577}" srcOrd="0" destOrd="0" parTransId="{73DFCA57-A75A-4961-B51A-D6E9884C1188}" sibTransId="{32B34BB6-FA95-4996-8D93-20916A2D50E7}"/>
    <dgm:cxn modelId="{82C5A567-8AB3-4ACA-925C-B73CAB45DFA7}" type="presOf" srcId="{845C66CA-47A6-447B-A946-1C650D45D55F}" destId="{D5C7CAF3-833C-4517-A07D-A2D56E37EB76}" srcOrd="0" destOrd="2" presId="urn:microsoft.com/office/officeart/2005/8/layout/hList1"/>
    <dgm:cxn modelId="{F5531069-7FD4-4D3D-80F4-165FBA709CDC}" type="presOf" srcId="{8A6F4A62-4E7C-4A23-9542-AD7DDACF9C81}" destId="{F718FD96-ACA1-4734-965A-F1C044774508}" srcOrd="0" destOrd="1" presId="urn:microsoft.com/office/officeart/2005/8/layout/hList1"/>
    <dgm:cxn modelId="{DE2A034B-1ED3-47F5-A5A2-E559D2ED194C}" type="presOf" srcId="{65821CCD-21D5-4EF9-A9D3-903EFCF9089E}" destId="{D5C7CAF3-833C-4517-A07D-A2D56E37EB76}" srcOrd="0" destOrd="1" presId="urn:microsoft.com/office/officeart/2005/8/layout/hList1"/>
    <dgm:cxn modelId="{FB7CAA4F-D625-4F30-AE4C-2CBFC69777B9}" srcId="{C5E5C0EE-5381-4EF2-A7BD-1AEFF93358B8}" destId="{8EF5B141-124A-4CBA-898A-09F9DE1D02B2}" srcOrd="1" destOrd="0" parTransId="{3A085BEB-6186-4654-B3B4-FFF07E883834}" sibTransId="{7FBBBFD5-AC2A-4B7E-A97B-B6209D316B4E}"/>
    <dgm:cxn modelId="{E3BA3A71-11E0-47AC-859F-6C20218F3260}" srcId="{8EF5B141-124A-4CBA-898A-09F9DE1D02B2}" destId="{3B351BEF-C8EC-481E-9679-1D5595C78BD1}" srcOrd="2" destOrd="0" parTransId="{004F80F9-BA1F-45D9-984B-CFAD3E2ED034}" sibTransId="{9B6F8C35-5AA2-4F1C-BE0E-2A85997D383A}"/>
    <dgm:cxn modelId="{405ABA74-82D0-43B4-B5ED-E6492388386C}" srcId="{8EF5B141-124A-4CBA-898A-09F9DE1D02B2}" destId="{AB457A68-C97A-4463-957D-734ACD7D9BAD}" srcOrd="3" destOrd="0" parTransId="{0097F53B-EE1B-4FA0-BD8D-DB580666D85E}" sibTransId="{DE5B9A1B-CA8B-4065-8249-BCFA3C3937F3}"/>
    <dgm:cxn modelId="{70E51B55-7D22-49E7-9050-6E02ED7838C0}" type="presOf" srcId="{F164654C-962F-4B0E-A6B5-B587603642B2}" destId="{F718FD96-ACA1-4734-965A-F1C044774508}" srcOrd="0" destOrd="5" presId="urn:microsoft.com/office/officeart/2005/8/layout/hList1"/>
    <dgm:cxn modelId="{CF5B0886-2BB7-41EB-8819-DD2B349AD682}" srcId="{8EF5B141-124A-4CBA-898A-09F9DE1D02B2}" destId="{8A6F4A62-4E7C-4A23-9542-AD7DDACF9C81}" srcOrd="1" destOrd="0" parTransId="{AA570A7F-A995-491D-9483-98B341984ABC}" sibTransId="{600E66D2-A9D4-42BC-BF24-DE74FBA889BF}"/>
    <dgm:cxn modelId="{25AD17A4-70B9-49EE-8048-5DB0E5831815}" type="presOf" srcId="{77108ED6-03D9-4263-889D-472C04C0DFC0}" destId="{F718FD96-ACA1-4734-965A-F1C044774508}" srcOrd="0" destOrd="4" presId="urn:microsoft.com/office/officeart/2005/8/layout/hList1"/>
    <dgm:cxn modelId="{D0A2BAAD-EF33-4036-8DF4-C5EAE84CBE67}" type="presOf" srcId="{92E55D27-E541-4A89-8F62-A1DC5EA50B57}" destId="{BCE63C9B-24AE-479C-A983-D37346ABFFC1}" srcOrd="0" destOrd="0" presId="urn:microsoft.com/office/officeart/2005/8/layout/hList1"/>
    <dgm:cxn modelId="{763210B6-FD8A-4600-9366-5695310EE4D4}" type="presOf" srcId="{8EF5B141-124A-4CBA-898A-09F9DE1D02B2}" destId="{54AC5BBB-ECFF-4739-A214-72C208E79E0E}" srcOrd="0" destOrd="0" presId="urn:microsoft.com/office/officeart/2005/8/layout/hList1"/>
    <dgm:cxn modelId="{5628A6CB-431C-4CD7-8194-C09294E8A8F3}" srcId="{C5E5C0EE-5381-4EF2-A7BD-1AEFF93358B8}" destId="{92E55D27-E541-4A89-8F62-A1DC5EA50B57}" srcOrd="0" destOrd="0" parTransId="{44F61CFB-C585-4851-AE84-A677F742D2F4}" sibTransId="{F64AC26F-3FBB-4329-9A9D-E26C6694B0C9}"/>
    <dgm:cxn modelId="{FAB446CC-7D34-438E-B863-45B6617B1E81}" type="presOf" srcId="{DE77539B-99AB-4D9B-8229-A3E6876E9577}" destId="{F718FD96-ACA1-4734-965A-F1C044774508}" srcOrd="0" destOrd="0" presId="urn:microsoft.com/office/officeart/2005/8/layout/hList1"/>
    <dgm:cxn modelId="{2A212AE8-42F8-4BF7-A804-45956683E01D}" srcId="{92E55D27-E541-4A89-8F62-A1DC5EA50B57}" destId="{084DF617-D9AE-4088-9872-8B7AC8C0DFE2}" srcOrd="3" destOrd="0" parTransId="{196EA293-7A5D-4C33-A75B-BEA01054A7A5}" sibTransId="{05602B18-3597-49BB-BD05-BB5BCF30D9DE}"/>
    <dgm:cxn modelId="{58806BFC-282B-4407-91CD-CAD283516B2A}" type="presOf" srcId="{C5E5C0EE-5381-4EF2-A7BD-1AEFF93358B8}" destId="{E63A658A-CBE7-4BB5-A2F0-F42C07F0D541}" srcOrd="0" destOrd="0" presId="urn:microsoft.com/office/officeart/2005/8/layout/hList1"/>
    <dgm:cxn modelId="{F3B2EDA5-0103-4FE8-BA7A-4A13D5BEB051}" type="presParOf" srcId="{E63A658A-CBE7-4BB5-A2F0-F42C07F0D541}" destId="{167A89FD-5CE5-44A6-9D06-CD690F4DC2A7}" srcOrd="0" destOrd="0" presId="urn:microsoft.com/office/officeart/2005/8/layout/hList1"/>
    <dgm:cxn modelId="{3E48DA12-F773-4C45-AE54-1550342BFA9E}" type="presParOf" srcId="{167A89FD-5CE5-44A6-9D06-CD690F4DC2A7}" destId="{BCE63C9B-24AE-479C-A983-D37346ABFFC1}" srcOrd="0" destOrd="0" presId="urn:microsoft.com/office/officeart/2005/8/layout/hList1"/>
    <dgm:cxn modelId="{78460B90-5C5B-456C-8033-189FFBD83442}" type="presParOf" srcId="{167A89FD-5CE5-44A6-9D06-CD690F4DC2A7}" destId="{D5C7CAF3-833C-4517-A07D-A2D56E37EB76}" srcOrd="1" destOrd="0" presId="urn:microsoft.com/office/officeart/2005/8/layout/hList1"/>
    <dgm:cxn modelId="{E2B3C747-EA7B-4135-950E-1962AA4BBCED}" type="presParOf" srcId="{E63A658A-CBE7-4BB5-A2F0-F42C07F0D541}" destId="{A9FDB160-B84D-4C9D-93CB-5F6E7D782E5F}" srcOrd="1" destOrd="0" presId="urn:microsoft.com/office/officeart/2005/8/layout/hList1"/>
    <dgm:cxn modelId="{8CAE05E0-4944-4B00-BB0F-7824B83A73A7}" type="presParOf" srcId="{E63A658A-CBE7-4BB5-A2F0-F42C07F0D541}" destId="{17F9F9C4-A21A-401C-9941-F7493FE33858}" srcOrd="2" destOrd="0" presId="urn:microsoft.com/office/officeart/2005/8/layout/hList1"/>
    <dgm:cxn modelId="{54CE1C87-113A-4437-92FD-EBABE67E2DFD}" type="presParOf" srcId="{17F9F9C4-A21A-401C-9941-F7493FE33858}" destId="{54AC5BBB-ECFF-4739-A214-72C208E79E0E}" srcOrd="0" destOrd="0" presId="urn:microsoft.com/office/officeart/2005/8/layout/hList1"/>
    <dgm:cxn modelId="{761EA115-741F-4B8D-8521-D9B5ABD030E4}" type="presParOf" srcId="{17F9F9C4-A21A-401C-9941-F7493FE33858}" destId="{F718FD96-ACA1-4734-965A-F1C04477450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63C9B-24AE-479C-A983-D37346ABFFC1}">
      <dsp:nvSpPr>
        <dsp:cNvPr id="0" name=""/>
        <dsp:cNvSpPr/>
      </dsp:nvSpPr>
      <dsp:spPr>
        <a:xfrm>
          <a:off x="45" y="82940"/>
          <a:ext cx="4395996" cy="518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Feb 22: Candidate Filings Due</a:t>
          </a:r>
        </a:p>
      </dsp:txBody>
      <dsp:txXfrm>
        <a:off x="45" y="82940"/>
        <a:ext cx="4395996" cy="518400"/>
      </dsp:txXfrm>
    </dsp:sp>
    <dsp:sp modelId="{D5C7CAF3-833C-4517-A07D-A2D56E37EB76}">
      <dsp:nvSpPr>
        <dsp:cNvPr id="0" name=""/>
        <dsp:cNvSpPr/>
      </dsp:nvSpPr>
      <dsp:spPr>
        <a:xfrm>
          <a:off x="45" y="601340"/>
          <a:ext cx="4395996" cy="355751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Candidate filing </a:t>
          </a:r>
          <a:r>
            <a:rPr lang="en-US" sz="1800" b="1" kern="1200" dirty="0"/>
            <a:t>by appointment only</a:t>
          </a:r>
          <a:r>
            <a:rPr lang="en-US" sz="1800" kern="1200" dirty="0"/>
            <a:t>. </a:t>
          </a:r>
          <a:br>
            <a:rPr lang="en-US" sz="1800" kern="1200" dirty="0"/>
          </a:br>
          <a:r>
            <a:rPr lang="en-US" sz="1800" b="1" kern="1200" dirty="0"/>
            <a:t>All paperwork must be filled out completely prior to your appointment or you will need to reschedule.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Contact any of our candidate filing coordinators to schedule your appointment or call 410-638-3565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Stephen </a:t>
          </a:r>
          <a:r>
            <a:rPr lang="en-US" sz="1800" kern="1200" dirty="0" err="1"/>
            <a:t>Feryus</a:t>
          </a:r>
          <a:r>
            <a:rPr lang="en-US" sz="1800" kern="1200" dirty="0"/>
            <a:t> – 410-809-6036</a:t>
          </a:r>
          <a:br>
            <a:rPr lang="en-US" sz="1800" kern="1200" dirty="0"/>
          </a:br>
          <a:r>
            <a:rPr lang="en-US" sz="1800" kern="1200" dirty="0"/>
            <a:t>Sarah Mohan – 410-809-6026</a:t>
          </a:r>
          <a:br>
            <a:rPr lang="en-US" sz="1800" kern="1200" dirty="0"/>
          </a:br>
          <a:r>
            <a:rPr lang="en-US" sz="1800" kern="1200" dirty="0"/>
            <a:t>Stephanie Taylor – 410-809-6003</a:t>
          </a:r>
        </a:p>
      </dsp:txBody>
      <dsp:txXfrm>
        <a:off x="45" y="601340"/>
        <a:ext cx="4395996" cy="3557519"/>
      </dsp:txXfrm>
    </dsp:sp>
    <dsp:sp modelId="{54AC5BBB-ECFF-4739-A214-72C208E79E0E}">
      <dsp:nvSpPr>
        <dsp:cNvPr id="0" name=""/>
        <dsp:cNvSpPr/>
      </dsp:nvSpPr>
      <dsp:spPr>
        <a:xfrm>
          <a:off x="5011482" y="82940"/>
          <a:ext cx="4395996" cy="518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Elections:</a:t>
          </a:r>
        </a:p>
      </dsp:txBody>
      <dsp:txXfrm>
        <a:off x="5011482" y="82940"/>
        <a:ext cx="4395996" cy="518400"/>
      </dsp:txXfrm>
    </dsp:sp>
    <dsp:sp modelId="{F718FD96-ACA1-4734-965A-F1C044774508}">
      <dsp:nvSpPr>
        <dsp:cNvPr id="0" name=""/>
        <dsp:cNvSpPr/>
      </dsp:nvSpPr>
      <dsp:spPr>
        <a:xfrm>
          <a:off x="5011482" y="601340"/>
          <a:ext cx="4395996" cy="355751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1" kern="1200" dirty="0"/>
            <a:t>PRIMARIES: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Early Voting will run from Thursday, June 16 through Thursday, June 23, 2022 from 7 am to 8 pm.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Primary Election Day is Tuesday, June 28, 2022 from 7 am to 8 pm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1" kern="1200" dirty="0"/>
            <a:t>GENERAL ELECTION: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Early Voting will run from Thursday, October 27 through Thursday, November 3, 2022 from 7 am to 8 pm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Election Day is Tuesday, November 8, 2022 from 7 am to 8 pm.</a:t>
          </a:r>
        </a:p>
      </dsp:txBody>
      <dsp:txXfrm>
        <a:off x="5011482" y="601340"/>
        <a:ext cx="4395996" cy="3557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70F1A-87F6-4B7A-BE6E-4D2B248E7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085646-E454-42C1-ACCD-26477232EC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F750E-0797-45CE-986A-586E2D22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6036-3633-46BA-A0A2-1B36F8E7B974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D0E5C-2255-44C0-9C8C-F439BBC8F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864A5-7929-4312-8CA6-2C77F179A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0D89-26D6-423C-8B74-D364978F6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03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23D20-72F2-4D39-8A7A-D895200C7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B395E-D082-4AFE-B62F-26EBF0105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1EA03-99B9-4A50-A0DE-264EBD8D2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6036-3633-46BA-A0A2-1B36F8E7B974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616BC-D29D-48CD-8FDE-151008D5D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80042-0185-401A-A057-24B774C40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0D89-26D6-423C-8B74-D364978F6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2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132146-7703-4024-B096-F569EDACE2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6AEA01-9B18-4954-B3C5-CD6B7BC13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B1E3C-D4F7-4F38-A086-3CA39C967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6036-3633-46BA-A0A2-1B36F8E7B974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E569D-79EA-4877-BBAF-78A7BE67A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ED532-53CD-44E3-974E-58B99C07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0D89-26D6-423C-8B74-D364978F6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4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2796B-180A-4DB8-9620-06621D07C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56BC2-9170-4B20-B37D-4245ECBC6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64CDC-3147-41A6-A0B7-17E2C6DE8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6036-3633-46BA-A0A2-1B36F8E7B974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CF2EE-27E0-458E-96B1-37D277E22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8B2A3-19FF-45F2-87AF-89F42F84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0D89-26D6-423C-8B74-D364978F6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5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BF15F-1366-44DE-AA61-F383542C5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188BC-88D5-4A70-A6D3-7B60DA352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3AE00-4F50-4B10-8CC3-515CF8FA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6036-3633-46BA-A0A2-1B36F8E7B974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659E0-1EF6-49E9-A8FA-4916D5F1E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7447A-49D4-4D03-B273-44EE573C9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0D89-26D6-423C-8B74-D364978F6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50769-B2BC-437A-B2F7-263FCB5EF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64BE3-909D-41FC-8075-059CEC257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655EE-6497-41C9-8030-56EF2421B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6DF315-895F-4CF7-8AC9-0FF701AFD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6036-3633-46BA-A0A2-1B36F8E7B974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CBA0D-895B-4D59-8D7C-69920EB8F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F027F-01DB-43D3-BC95-149E8545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0D89-26D6-423C-8B74-D364978F6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7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C9558-6BA9-4E10-B3D2-4E1D4384E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4A131-1D0E-4199-B2C3-C8DABE784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106828-4855-4D84-8A4C-73C1B46356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53C49B-3B9A-457C-ADF5-5B632FB4C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12E012-ADF2-4036-A473-FDF19FD9B8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283BEC-68C6-4912-997A-047F40E72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6036-3633-46BA-A0A2-1B36F8E7B974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4810B3-A872-4F3B-9DA6-38B7D71C2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44C348-C40F-489B-B1B1-A1FD331C9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0D89-26D6-423C-8B74-D364978F6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8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BC1D-30B1-4CE3-BBA4-82F5850DC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74ACB6-D2E9-4CDE-A33B-E9EEB9962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6036-3633-46BA-A0A2-1B36F8E7B974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565943-37A4-430E-A2FF-491410FBA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C265DA-AD2B-4FBC-914E-EA4948CD2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0D89-26D6-423C-8B74-D364978F6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4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B1D788-CD54-4DFC-B821-675B4C65B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6036-3633-46BA-A0A2-1B36F8E7B974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50E762-757C-4957-96B5-A977A2F1E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24863-425B-4C15-8B85-6DA663D0B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0D89-26D6-423C-8B74-D364978F6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0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475C6-49FA-4284-A624-2C3E4FE1A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8065F-8164-4BF9-8E10-50327B78C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ADB0BA-58F3-4775-86F6-A7A39BF9B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167CE-F0F2-4965-BB36-D0CEC6102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6036-3633-46BA-A0A2-1B36F8E7B974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0CDB9-6946-47CE-B3A4-780228BCE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A62E8-DD43-4B21-9F34-7DD7BAA09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0D89-26D6-423C-8B74-D364978F6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0DC06-69F9-4265-A5E8-311CF2C4B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DDA79E-F016-436A-8BE6-66E54CEB09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8F9F7D-19A8-4BEF-9502-2C8E9BBF7C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C9D58-AE25-4FCA-9620-F8B2FB5AF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6036-3633-46BA-A0A2-1B36F8E7B974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3A9375-2A2E-4B3C-A237-6FD43312E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2A078-8543-41F8-AF47-A7D0E5B61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0D89-26D6-423C-8B74-D364978F6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6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43F943-2B31-42E5-9474-B5E113B1F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03AE8-B6F4-4890-8F71-AC421DDAE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EAA5E-7A7A-4A8F-8A05-3F24F7AC67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D6036-3633-46BA-A0A2-1B36F8E7B974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FD11A-6D95-4817-B646-05A3BECE5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DC96F-35A5-4537-9672-B7575D018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10D89-26D6-423C-8B74-D364978F6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naacpharco@gmail.com" TargetMode="External"/><Relationship Id="rId2" Type="http://schemas.openxmlformats.org/officeDocument/2006/relationships/hyperlink" Target="http://www.harconaacp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lections.maryland.gov/elections/2022/primary_candidates/gen_cand_lists_2022_1_by_county_13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arfordvotes.info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lections.maryland.gov/candidacy/index.html" TargetMode="External"/><Relationship Id="rId2" Type="http://schemas.openxmlformats.org/officeDocument/2006/relationships/hyperlink" Target="https://harfordvotes.info/?page_id=3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lections.maryland.gov/forms/petitions.html#candidacy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ampaignfinance.maryland.gov/Home/RegisterCommitte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allotpedia.org/Ballot_access_requirements_for_political_parties_in_Marylan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erson, wall, indoor&#10;&#10;Description automatically generated">
            <a:extLst>
              <a:ext uri="{FF2B5EF4-FFF2-40B4-BE49-F238E27FC236}">
                <a16:creationId xmlns:a16="http://schemas.microsoft.com/office/drawing/2014/main" id="{297A593E-6436-4954-96EE-DBAD7A54DA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15" r="6846" b="2"/>
          <a:stretch/>
        </p:blipFill>
        <p:spPr>
          <a:xfrm>
            <a:off x="20" y="584909"/>
            <a:ext cx="5718616" cy="5509675"/>
          </a:xfrm>
          <a:custGeom>
            <a:avLst/>
            <a:gdLst/>
            <a:ahLst/>
            <a:cxnLst/>
            <a:rect l="l" t="t" r="r" b="b"/>
            <a:pathLst>
              <a:path w="5718636" h="5509675">
                <a:moveTo>
                  <a:pt x="0" y="0"/>
                </a:moveTo>
                <a:lnTo>
                  <a:pt x="2672821" y="0"/>
                </a:lnTo>
                <a:lnTo>
                  <a:pt x="2673116" y="639"/>
                </a:lnTo>
                <a:lnTo>
                  <a:pt x="3175662" y="639"/>
                </a:lnTo>
                <a:lnTo>
                  <a:pt x="5718636" y="5509675"/>
                </a:lnTo>
                <a:lnTo>
                  <a:pt x="502842" y="5509675"/>
                </a:lnTo>
                <a:lnTo>
                  <a:pt x="502842" y="5509036"/>
                </a:lnTo>
                <a:lnTo>
                  <a:pt x="0" y="5509036"/>
                </a:lnTo>
                <a:close/>
              </a:path>
            </a:pathLst>
          </a:cu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7CDB40A-75BB-4498-A20B-59C3984A3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2619" y="585526"/>
            <a:ext cx="8349381" cy="5509038"/>
          </a:xfrm>
          <a:custGeom>
            <a:avLst/>
            <a:gdLst>
              <a:gd name="connsiteX0" fmla="*/ 0 w 8349381"/>
              <a:gd name="connsiteY0" fmla="*/ 0 h 5509038"/>
              <a:gd name="connsiteX1" fmla="*/ 8349381 w 8349381"/>
              <a:gd name="connsiteY1" fmla="*/ 0 h 5509038"/>
              <a:gd name="connsiteX2" fmla="*/ 5806407 w 8349381"/>
              <a:gd name="connsiteY2" fmla="*/ 5509038 h 5509038"/>
              <a:gd name="connsiteX3" fmla="*/ 0 w 8349381"/>
              <a:gd name="connsiteY3" fmla="*/ 5509038 h 550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9381" h="5509038">
                <a:moveTo>
                  <a:pt x="0" y="0"/>
                </a:moveTo>
                <a:lnTo>
                  <a:pt x="8349381" y="0"/>
                </a:lnTo>
                <a:lnTo>
                  <a:pt x="5806407" y="5509038"/>
                </a:lnTo>
                <a:lnTo>
                  <a:pt x="0" y="5509038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5630BA-811B-42DA-A4CB-8F3113D21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6272" y="3651047"/>
            <a:ext cx="5370576" cy="911117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FFFFFF"/>
                </a:solidFill>
              </a:rPr>
              <a:t>Seminar presented by Gina Kazimir for the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</a:rPr>
              <a:t>NAACP Harford County Branch, Jan 22, 2022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4D9CB2-2E74-496F-9A41-05F41EAF5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3747" y="1408814"/>
            <a:ext cx="5683102" cy="2235277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>
                <a:solidFill>
                  <a:srgbClr val="FFFFFF"/>
                </a:solidFill>
              </a:rPr>
              <a:t>How to Run for Office in Harford County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232AEC6-76AA-4C4F-89DF-4C0F1FD895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960" y="4442629"/>
            <a:ext cx="3273559" cy="159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136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3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FA6D2D-B138-4E80-B776-D10CA0D3F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/>
              <a:t>For more information	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F36D824-D890-4B6E-AA2B-404EB4CB1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Website:  </a:t>
            </a:r>
            <a:r>
              <a:rPr lang="en-US" sz="19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http://www.harconaacp.org/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Phone:  (443) 619-7908</a:t>
            </a:r>
          </a:p>
          <a:p>
            <a:pPr marL="0" indent="0">
              <a:buNone/>
            </a:pPr>
            <a:r>
              <a:rPr lang="en-US" sz="1900" dirty="0"/>
              <a:t>Email:  </a:t>
            </a:r>
            <a:r>
              <a:rPr lang="en-US" sz="19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naacpharco@gmail.com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Follow us on Facebook @naacpharco</a:t>
            </a:r>
          </a:p>
          <a:p>
            <a:pPr marL="0" indent="0">
              <a:buNone/>
            </a:pPr>
            <a:endParaRPr lang="en-US" sz="19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41836C7-FD3B-467B-9B49-6C70993B33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763" y="1832755"/>
            <a:ext cx="6250769" cy="303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767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1E7889-3E25-4B77-A6B4-E5AE7E304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88308"/>
            <a:ext cx="7188989" cy="1021424"/>
          </a:xfrm>
        </p:spPr>
        <p:txBody>
          <a:bodyPr anchor="b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Important Dates	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1440584"/>
            <a:ext cx="802718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7C2F6CE-0CF2-4DDD-85F5-96799A328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164811" y="6267491"/>
            <a:ext cx="802718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D672B9-49D1-4424-9363-94216495BD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517325"/>
              </p:ext>
            </p:extLst>
          </p:nvPr>
        </p:nvGraphicFramePr>
        <p:xfrm>
          <a:off x="1392238" y="1715407"/>
          <a:ext cx="9407525" cy="42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0479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77A37-DDB1-4211-AD1E-714A6DAFE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/>
              <a:t>Current list of candidates	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1AB5C-5CB5-4181-B16F-86D184010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1700" dirty="0"/>
              <a:t>The most current list of candidates can be found here:</a:t>
            </a:r>
          </a:p>
          <a:p>
            <a:pPr marL="0" indent="0">
              <a:buNone/>
            </a:pPr>
            <a:r>
              <a:rPr lang="en-US" sz="1500" dirty="0">
                <a:hlinkClick r:id="rId2"/>
              </a:rPr>
              <a:t>https://elections.maryland.gov/elections/2022/primary_candidates/gen_cand_lists_2022_1_by_county_13.html</a:t>
            </a:r>
            <a:r>
              <a:rPr lang="en-US" sz="1500" dirty="0"/>
              <a:t> 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700" i="1" dirty="0"/>
              <a:t>As of 1/21/22:</a:t>
            </a:r>
          </a:p>
          <a:p>
            <a:pPr marL="0" indent="0">
              <a:buNone/>
            </a:pPr>
            <a:r>
              <a:rPr lang="en-US" sz="1700" b="1" dirty="0"/>
              <a:t>County Council President</a:t>
            </a:r>
            <a:r>
              <a:rPr lang="en-US" sz="1700" dirty="0"/>
              <a:t>: GOP only, no opposition		</a:t>
            </a:r>
            <a:r>
              <a:rPr lang="en-US" sz="1700" b="1" dirty="0"/>
              <a:t>District B</a:t>
            </a:r>
            <a:r>
              <a:rPr lang="en-US" sz="1700" dirty="0"/>
              <a:t>:  GOP Primary, no opposition</a:t>
            </a:r>
          </a:p>
          <a:p>
            <a:pPr marL="0" indent="0">
              <a:buNone/>
            </a:pPr>
            <a:r>
              <a:rPr lang="en-US" sz="1700" b="1" dirty="0"/>
              <a:t>District C</a:t>
            </a:r>
            <a:r>
              <a:rPr lang="en-US" sz="1700" dirty="0"/>
              <a:t>: GOP only, no opposition			</a:t>
            </a:r>
            <a:r>
              <a:rPr lang="en-US" sz="1700" b="1" dirty="0"/>
              <a:t>District D</a:t>
            </a:r>
            <a:r>
              <a:rPr lang="en-US" sz="1700" dirty="0"/>
              <a:t>: GOP only, no opposition</a:t>
            </a:r>
          </a:p>
          <a:p>
            <a:pPr marL="0" indent="0">
              <a:buNone/>
            </a:pPr>
            <a:r>
              <a:rPr lang="en-US" sz="1700" b="1" dirty="0"/>
              <a:t>District E</a:t>
            </a:r>
            <a:r>
              <a:rPr lang="en-US" sz="1700" dirty="0"/>
              <a:t>: GOP Primary, no opposition			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700" b="1" dirty="0"/>
              <a:t>Board of Education</a:t>
            </a:r>
            <a:r>
              <a:rPr lang="en-US" sz="1700" dirty="0"/>
              <a:t> (</a:t>
            </a:r>
            <a:r>
              <a:rPr lang="en-US" sz="1700" i="1" dirty="0"/>
              <a:t>non partisan</a:t>
            </a:r>
            <a:r>
              <a:rPr lang="en-US" sz="1700" dirty="0"/>
              <a:t>):  NO CANDIDATES in District B &amp; C, no opposition in all other districts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700" b="1" dirty="0"/>
              <a:t>States Attorney</a:t>
            </a:r>
            <a:r>
              <a:rPr lang="en-US" sz="1700" dirty="0"/>
              <a:t>: GOP Primary, no opposition		</a:t>
            </a:r>
            <a:r>
              <a:rPr lang="en-US" sz="1700" b="1" dirty="0"/>
              <a:t>Sheriff</a:t>
            </a:r>
            <a:r>
              <a:rPr lang="en-US" sz="1700" dirty="0"/>
              <a:t>: GOP only, no opposition	</a:t>
            </a:r>
          </a:p>
          <a:p>
            <a:pPr marL="0" indent="0">
              <a:buNone/>
            </a:pPr>
            <a:r>
              <a:rPr lang="en-US" sz="1700" b="1" dirty="0"/>
              <a:t>Clerk of the Court</a:t>
            </a:r>
            <a:r>
              <a:rPr lang="en-US" sz="1700" dirty="0"/>
              <a:t>: GOP Primary, no opposition		</a:t>
            </a:r>
            <a:r>
              <a:rPr lang="en-US" sz="1700" b="1" dirty="0"/>
              <a:t>Register of Wills</a:t>
            </a:r>
            <a:r>
              <a:rPr lang="en-US" sz="1700" dirty="0"/>
              <a:t>: GOP only, no opposition</a:t>
            </a:r>
          </a:p>
          <a:p>
            <a:pPr marL="0" indent="0">
              <a:buNone/>
            </a:pPr>
            <a:r>
              <a:rPr lang="en-US" sz="1400" dirty="0"/>
              <a:t>			</a:t>
            </a:r>
          </a:p>
          <a:p>
            <a:pPr marL="0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30672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F99DA-3747-4769-9446-2D5EDFB99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/>
              <a:t>How to Campaign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7E727-B353-4593-B177-84EA1239D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r>
              <a:rPr lang="en-US" sz="2400" dirty="0"/>
              <a:t>Make sure your employment allows you to run</a:t>
            </a:r>
          </a:p>
          <a:p>
            <a:r>
              <a:rPr lang="en-US" sz="2400" dirty="0"/>
              <a:t>Determine your Why</a:t>
            </a:r>
          </a:p>
          <a:p>
            <a:r>
              <a:rPr lang="en-US" sz="2400" dirty="0"/>
              <a:t>Pick your Platform</a:t>
            </a:r>
          </a:p>
          <a:p>
            <a:r>
              <a:rPr lang="en-US" sz="2400" dirty="0"/>
              <a:t>Consider training</a:t>
            </a:r>
          </a:p>
          <a:p>
            <a:r>
              <a:rPr lang="en-US" sz="2400" dirty="0"/>
              <a:t>Set up a website, email, phone &amp; social media</a:t>
            </a:r>
          </a:p>
          <a:p>
            <a:r>
              <a:rPr lang="en-US" sz="2400" dirty="0"/>
              <a:t>Plan how to share your message</a:t>
            </a:r>
          </a:p>
          <a:p>
            <a:r>
              <a:rPr lang="en-US" sz="2400" dirty="0"/>
              <a:t>Talk to people</a:t>
            </a:r>
          </a:p>
          <a:p>
            <a:r>
              <a:rPr lang="en-US" sz="2400" dirty="0"/>
              <a:t>Be yourself</a:t>
            </a:r>
          </a:p>
          <a:p>
            <a:r>
              <a:rPr lang="en-US" sz="2400" dirty="0"/>
              <a:t>Don’t take it personally!</a:t>
            </a:r>
          </a:p>
        </p:txBody>
      </p:sp>
    </p:spTree>
    <p:extLst>
      <p:ext uri="{BB962C8B-B14F-4D97-AF65-F5344CB8AC3E}">
        <p14:creationId xmlns:p14="http://schemas.microsoft.com/office/powerpoint/2010/main" val="3905920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D381F1-E53B-4E7D-AEEA-51F713C96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/>
              <a:t>Where to File: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AED3D71D-B541-4829-85E0-D44330B879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25" y="2016614"/>
            <a:ext cx="3810868" cy="381086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CE3B227-4E1C-4E25-80BC-D35C52A52009}"/>
              </a:ext>
            </a:extLst>
          </p:cNvPr>
          <p:cNvSpPr txBox="1"/>
          <p:nvPr/>
        </p:nvSpPr>
        <p:spPr>
          <a:xfrm>
            <a:off x="5085472" y="2564518"/>
            <a:ext cx="624100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hlinkClick r:id="rId3" tooltip="Harford County Board of Elections"/>
              </a:rPr>
              <a:t>Harford County Board of Elections</a:t>
            </a:r>
          </a:p>
          <a:p>
            <a:r>
              <a:rPr lang="en-US" sz="3600" b="1" dirty="0"/>
              <a:t>133 Industry Lane, Forest Hill, MD 21050  </a:t>
            </a:r>
          </a:p>
          <a:p>
            <a:r>
              <a:rPr lang="en-US" sz="3600" b="1" dirty="0"/>
              <a:t>410-638-3565</a:t>
            </a:r>
          </a:p>
        </p:txBody>
      </p:sp>
    </p:spTree>
    <p:extLst>
      <p:ext uri="{BB962C8B-B14F-4D97-AF65-F5344CB8AC3E}">
        <p14:creationId xmlns:p14="http://schemas.microsoft.com/office/powerpoint/2010/main" val="3323533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432FD-E4A8-457F-8B73-10C5DA05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/>
              <a:t>Where to find candidate information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839E0-634F-4546-A666-91B3BA0D4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/>
              <a:t>Harford County Board of Elections:</a:t>
            </a:r>
          </a:p>
          <a:p>
            <a:pPr marL="0" indent="0">
              <a:buNone/>
            </a:pPr>
            <a:r>
              <a:rPr lang="en-US" sz="2400">
                <a:hlinkClick r:id="rId2"/>
              </a:rPr>
              <a:t>https://harfordvotes.info/?page_id=36</a:t>
            </a:r>
            <a:r>
              <a:rPr lang="en-US" sz="2400"/>
              <a:t> 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State Board of Elections:</a:t>
            </a:r>
          </a:p>
          <a:p>
            <a:pPr marL="0" indent="0">
              <a:buNone/>
            </a:pPr>
            <a:r>
              <a:rPr lang="en-US" sz="2400"/>
              <a:t>Info: </a:t>
            </a:r>
            <a:r>
              <a:rPr lang="en-US" sz="2400">
                <a:hlinkClick r:id="rId3"/>
              </a:rPr>
              <a:t>https://elections.maryland.gov/candidacy/index.html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Forms:  </a:t>
            </a:r>
            <a:r>
              <a:rPr lang="en-US" sz="2400">
                <a:hlinkClick r:id="rId4"/>
              </a:rPr>
              <a:t>https://elections.maryland.gov/forms/petitions.html#candidacy</a:t>
            </a:r>
            <a:r>
              <a:rPr lang="en-US" sz="2400"/>
              <a:t> 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062683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770C96-E44B-4C5A-B8C4-236A2F5521C0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5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Harford County Candidacy Requirements: Note, filing fee payment is by check only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BCB269-0B58-4DFA-9D21-8B9B42440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1476375"/>
            <a:ext cx="8153399" cy="498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829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9CEDC-714F-455B-ACA1-62363E0B2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/>
              <a:t>Funding Your Campaign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19C03-5535-44E5-8627-10C561EC7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marR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Two Options:</a:t>
            </a:r>
          </a:p>
          <a:p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Create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Candidate Organization. This is how you raise funds, and to do so candidates need to set up a committee or friends group that will register with the Maryland State Board of Elections and file financial updates as required. To register online, go to </a:t>
            </a:r>
            <a:r>
              <a:rPr lang="en-US" sz="20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https://campaignfinance.maryland.gov/Home/RegisterCommittees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register a 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Candidate Committee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Limit your spending. Candidates who don’t plan to have campaign finance activity greater than $1,000 may file an 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Affidavit of Limited Contributions and Expenditures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instead of a detailed campaign finance report. The Affidavit must be filed for every reporting period. Only when the Affidavit is marked final will the filing obligations end.</a:t>
            </a:r>
          </a:p>
          <a:p>
            <a:pPr marL="0" indent="0">
              <a:buNone/>
            </a:pPr>
            <a:r>
              <a:rPr lang="en-US" sz="2000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NOTE: </a:t>
            </a:r>
            <a:r>
              <a:rPr lang="en-US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Conducting campaign finance activity prior to the filing of the statement of organization is prohibited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7047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A6D2D-B138-4E80-B776-D10CA0D3F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/>
              <a:t>Maryland Political Parties	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6D824-D890-4B6E-AA2B-404EB4CB1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of December 2021, there were six officially recognized political parties in Maryland: 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Democratic Party of Maryland</a:t>
            </a:r>
          </a:p>
          <a:p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Republican 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Party of Maryland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Libertarian Party of Maryland</a:t>
            </a:r>
          </a:p>
          <a:p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Bread and Roses Party of Maryland</a:t>
            </a:r>
          </a:p>
          <a:p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 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Party of Maryland</a:t>
            </a:r>
          </a:p>
          <a:p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Class 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Party of Maryland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700" dirty="0"/>
              <a:t>Democratic and Republican parties are considered principal parties; all others are non-principal.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700" dirty="0"/>
              <a:t>More info:  </a:t>
            </a:r>
            <a:r>
              <a:rPr lang="en-US" sz="1700" dirty="0">
                <a:hlinkClick r:id="rId2"/>
              </a:rPr>
              <a:t>https://ballotpedia.org/Ballot_access_requirements_for_political_parties_in_Maryland</a:t>
            </a:r>
            <a:r>
              <a:rPr lang="en-US" sz="1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3533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735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How to Run for Office in Harford County</vt:lpstr>
      <vt:lpstr>Important Dates </vt:lpstr>
      <vt:lpstr>Current list of candidates </vt:lpstr>
      <vt:lpstr>How to Campaign</vt:lpstr>
      <vt:lpstr>Where to File:</vt:lpstr>
      <vt:lpstr>Where to find candidate information</vt:lpstr>
      <vt:lpstr>PowerPoint Presentation</vt:lpstr>
      <vt:lpstr>Funding Your Campaign</vt:lpstr>
      <vt:lpstr>Maryland Political Parties </vt:lpstr>
      <vt:lpstr>For more information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24</cp:revision>
  <dcterms:created xsi:type="dcterms:W3CDTF">2022-01-05T19:37:52Z</dcterms:created>
  <dcterms:modified xsi:type="dcterms:W3CDTF">2022-01-21T18:01:55Z</dcterms:modified>
</cp:coreProperties>
</file>